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79" r:id="rId4"/>
    <p:sldId id="265" r:id="rId5"/>
    <p:sldId id="281" r:id="rId6"/>
    <p:sldId id="282" r:id="rId7"/>
    <p:sldId id="28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-534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2/26/2018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2/26/2018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2/26/2018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2/26/2018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2/26/2018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2/26/2018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2/26/2018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2/26/2018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2/26/2018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2/26/2018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2/26/2018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2/26/2018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46A033D-C06B-412B-AAB3-B73333F62F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6835" y="1378225"/>
            <a:ext cx="10906539" cy="1762539"/>
          </a:xfrm>
        </p:spPr>
        <p:txBody>
          <a:bodyPr>
            <a:normAutofit/>
          </a:bodyPr>
          <a:lstStyle/>
          <a:p>
            <a:r>
              <a:rPr lang="en-US" sz="6600" dirty="0"/>
              <a:t>“Tax cuts and jobs act”</a:t>
            </a:r>
            <a:br>
              <a:rPr lang="en-US" sz="6600" dirty="0"/>
            </a:br>
            <a:r>
              <a:rPr lang="en-US" sz="4000" dirty="0"/>
              <a:t>its impact on estate and trusts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886CA56-7F07-4F5E-A0DC-45C2B03B81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</a:pPr>
            <a:r>
              <a:rPr lang="en-US" dirty="0"/>
              <a:t>Paula m. jones, esquire</a:t>
            </a:r>
          </a:p>
          <a:p>
            <a:pPr>
              <a:spcBef>
                <a:spcPts val="0"/>
              </a:spcBef>
            </a:pPr>
            <a:r>
              <a:rPr lang="en-US" dirty="0"/>
              <a:t>Domestic and international estate law</a:t>
            </a:r>
          </a:p>
          <a:p>
            <a:pPr>
              <a:spcBef>
                <a:spcPts val="0"/>
              </a:spcBef>
            </a:pPr>
            <a:r>
              <a:rPr lang="en-US" dirty="0"/>
              <a:t>Philadelphia, new York, </a:t>
            </a:r>
            <a:r>
              <a:rPr lang="en-US" dirty="0" err="1"/>
              <a:t>U.s.A.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www.paulajoneslaw.com</a:t>
            </a:r>
          </a:p>
        </p:txBody>
      </p:sp>
    </p:spTree>
    <p:extLst>
      <p:ext uri="{BB962C8B-B14F-4D97-AF65-F5344CB8AC3E}">
        <p14:creationId xmlns:p14="http://schemas.microsoft.com/office/powerpoint/2010/main" xmlns="" val="1446651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87D302D8-40DE-40B6-83A3-83442A8AA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7212" y="771809"/>
            <a:ext cx="10364452" cy="1393875"/>
          </a:xfrm>
        </p:spPr>
        <p:txBody>
          <a:bodyPr>
            <a:noAutofit/>
          </a:bodyPr>
          <a:lstStyle/>
          <a:p>
            <a:r>
              <a:rPr lang="en-US" sz="5400" u="sng" dirty="0"/>
              <a:t>current Estate tax provisions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6596D54-FE6A-463F-ABE0-400D96C967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3775" y="2286000"/>
            <a:ext cx="10364452" cy="4019266"/>
          </a:xfrm>
        </p:spPr>
        <p:txBody>
          <a:bodyPr>
            <a:noAutofit/>
          </a:bodyPr>
          <a:lstStyle/>
          <a:p>
            <a:pPr algn="l"/>
            <a:r>
              <a:rPr lang="en-US" sz="3200" dirty="0"/>
              <a:t>Exemption amount is now $11.2 MM per person</a:t>
            </a:r>
          </a:p>
          <a:p>
            <a:pPr algn="l"/>
            <a:r>
              <a:rPr lang="en-US" sz="3200" dirty="0"/>
              <a:t>Applies to estate, gift and </a:t>
            </a:r>
            <a:r>
              <a:rPr lang="en-US" sz="3200" dirty="0" err="1"/>
              <a:t>gst</a:t>
            </a:r>
            <a:r>
              <a:rPr lang="en-US" sz="3200" dirty="0"/>
              <a:t> taxes</a:t>
            </a:r>
          </a:p>
          <a:p>
            <a:pPr algn="l"/>
            <a:r>
              <a:rPr lang="en-US" sz="3200" dirty="0"/>
              <a:t>Use during life or at death – or both</a:t>
            </a:r>
          </a:p>
          <a:p>
            <a:pPr algn="l"/>
            <a:r>
              <a:rPr lang="en-US" sz="3200" dirty="0"/>
              <a:t>Estate tax rate remains at 40%</a:t>
            </a:r>
          </a:p>
        </p:txBody>
      </p:sp>
    </p:spTree>
    <p:extLst>
      <p:ext uri="{BB962C8B-B14F-4D97-AF65-F5344CB8AC3E}">
        <p14:creationId xmlns:p14="http://schemas.microsoft.com/office/powerpoint/2010/main" xmlns="" val="4179663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87D302D8-40DE-40B6-83A3-83442A8AA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7212" y="265043"/>
            <a:ext cx="10364452" cy="1537253"/>
          </a:xfrm>
        </p:spPr>
        <p:txBody>
          <a:bodyPr>
            <a:noAutofit/>
          </a:bodyPr>
          <a:lstStyle/>
          <a:p>
            <a:r>
              <a:rPr lang="en-US" sz="5400" u="sng" dirty="0"/>
              <a:t>Should gifting change?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6596D54-FE6A-463F-ABE0-400D96C967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0574" y="2266122"/>
            <a:ext cx="11383617" cy="4591878"/>
          </a:xfrm>
        </p:spPr>
        <p:txBody>
          <a:bodyPr>
            <a:noAutofit/>
          </a:bodyPr>
          <a:lstStyle/>
          <a:p>
            <a:pPr algn="l"/>
            <a:r>
              <a:rPr lang="en-US" sz="3200" dirty="0"/>
              <a:t>Annual gift exclusion is $15,000 for 2018</a:t>
            </a:r>
          </a:p>
          <a:p>
            <a:pPr algn="l"/>
            <a:r>
              <a:rPr lang="en-US" sz="3200" dirty="0"/>
              <a:t>New law sunsets at end of 2025</a:t>
            </a:r>
          </a:p>
          <a:p>
            <a:pPr algn="l"/>
            <a:r>
              <a:rPr lang="en-US" sz="3200" dirty="0"/>
              <a:t>Will mid terms change things again?</a:t>
            </a:r>
          </a:p>
          <a:p>
            <a:pPr algn="l"/>
            <a:r>
              <a:rPr lang="en-US" sz="3200" dirty="0"/>
              <a:t>Use of $11.2 gift and </a:t>
            </a:r>
            <a:r>
              <a:rPr lang="en-US" sz="3200" dirty="0" err="1"/>
              <a:t>gst</a:t>
            </a:r>
            <a:r>
              <a:rPr lang="en-US" sz="3200" dirty="0"/>
              <a:t> exemption amount prior to change in law?</a:t>
            </a:r>
          </a:p>
          <a:p>
            <a:pPr algn="l"/>
            <a:r>
              <a:rPr lang="en-US" sz="3200" dirty="0"/>
              <a:t>Saving in section 529 plans for private school prior to college</a:t>
            </a:r>
          </a:p>
          <a:p>
            <a:pPr algn="l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4015427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87D302D8-40DE-40B6-83A3-83442A8AA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7212" y="771809"/>
            <a:ext cx="10364452" cy="1393875"/>
          </a:xfrm>
        </p:spPr>
        <p:txBody>
          <a:bodyPr>
            <a:noAutofit/>
          </a:bodyPr>
          <a:lstStyle/>
          <a:p>
            <a:r>
              <a:rPr lang="en-US" sz="5400" u="sng" dirty="0"/>
              <a:t>Estate plan changes - married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6596D54-FE6A-463F-ABE0-400D96C967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3775" y="2286000"/>
            <a:ext cx="10364452" cy="4019266"/>
          </a:xfrm>
        </p:spPr>
        <p:txBody>
          <a:bodyPr>
            <a:noAutofit/>
          </a:bodyPr>
          <a:lstStyle/>
          <a:p>
            <a:pPr algn="l"/>
            <a:r>
              <a:rPr lang="en-US" sz="3200" dirty="0"/>
              <a:t>Outright to spouse</a:t>
            </a:r>
          </a:p>
          <a:p>
            <a:pPr algn="l"/>
            <a:r>
              <a:rPr lang="en-US" sz="3200" dirty="0"/>
              <a:t>Traditional credit shelter plans</a:t>
            </a:r>
          </a:p>
          <a:p>
            <a:pPr algn="l"/>
            <a:r>
              <a:rPr lang="en-US" sz="3200" dirty="0"/>
              <a:t>Disclaimer plans</a:t>
            </a:r>
          </a:p>
        </p:txBody>
      </p:sp>
    </p:spTree>
    <p:extLst>
      <p:ext uri="{BB962C8B-B14F-4D97-AF65-F5344CB8AC3E}">
        <p14:creationId xmlns:p14="http://schemas.microsoft.com/office/powerpoint/2010/main" xmlns="" val="1211535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87D302D8-40DE-40B6-83A3-83442A8AA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7212" y="771809"/>
            <a:ext cx="10364452" cy="1393875"/>
          </a:xfrm>
        </p:spPr>
        <p:txBody>
          <a:bodyPr>
            <a:noAutofit/>
          </a:bodyPr>
          <a:lstStyle/>
          <a:p>
            <a:r>
              <a:rPr lang="en-US" sz="5400" u="sng" dirty="0"/>
              <a:t>Estate plan changes - all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6596D54-FE6A-463F-ABE0-400D96C967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3775" y="2286000"/>
            <a:ext cx="10364452" cy="4019266"/>
          </a:xfrm>
        </p:spPr>
        <p:txBody>
          <a:bodyPr>
            <a:noAutofit/>
          </a:bodyPr>
          <a:lstStyle/>
          <a:p>
            <a:pPr algn="l"/>
            <a:r>
              <a:rPr lang="en-US" sz="3200" dirty="0"/>
              <a:t>Trusts for beneficiaries</a:t>
            </a:r>
          </a:p>
          <a:p>
            <a:pPr algn="l"/>
            <a:r>
              <a:rPr lang="en-US" sz="3200" dirty="0"/>
              <a:t> - withdrawals at certain ages/stages</a:t>
            </a:r>
          </a:p>
          <a:p>
            <a:pPr marL="457200" indent="-457200" algn="l">
              <a:buFontTx/>
              <a:buChar char="-"/>
            </a:pPr>
            <a:r>
              <a:rPr lang="en-US" sz="3200" dirty="0"/>
              <a:t>Lifetime trusts for beneficiaries</a:t>
            </a:r>
          </a:p>
          <a:p>
            <a:pPr marL="457200" indent="-457200" algn="l">
              <a:buFontTx/>
              <a:buChar char="-"/>
            </a:pPr>
            <a:r>
              <a:rPr lang="en-US" sz="3200" dirty="0"/>
              <a:t>Dynasty trusts for beneficiaries</a:t>
            </a:r>
          </a:p>
        </p:txBody>
      </p:sp>
    </p:spTree>
    <p:extLst>
      <p:ext uri="{BB962C8B-B14F-4D97-AF65-F5344CB8AC3E}">
        <p14:creationId xmlns:p14="http://schemas.microsoft.com/office/powerpoint/2010/main" xmlns="" val="2004546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87D302D8-40DE-40B6-83A3-83442A8AA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7212" y="771809"/>
            <a:ext cx="10364452" cy="1393875"/>
          </a:xfrm>
        </p:spPr>
        <p:txBody>
          <a:bodyPr>
            <a:noAutofit/>
          </a:bodyPr>
          <a:lstStyle/>
          <a:p>
            <a:r>
              <a:rPr lang="en-US" sz="5400" u="sng" dirty="0"/>
              <a:t>Income tax of trusts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6596D54-FE6A-463F-ABE0-400D96C967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3775" y="2286000"/>
            <a:ext cx="10364452" cy="4019266"/>
          </a:xfrm>
        </p:spPr>
        <p:txBody>
          <a:bodyPr>
            <a:noAutofit/>
          </a:bodyPr>
          <a:lstStyle/>
          <a:p>
            <a:pPr algn="l"/>
            <a:r>
              <a:rPr lang="en-US" sz="3200" dirty="0"/>
              <a:t>Highest tax rate for trusts and estates is now 37%</a:t>
            </a:r>
          </a:p>
          <a:p>
            <a:pPr algn="l"/>
            <a:r>
              <a:rPr lang="en-US" sz="3200" dirty="0"/>
              <a:t>Some deductions have been eliminated</a:t>
            </a:r>
          </a:p>
        </p:txBody>
      </p:sp>
    </p:spTree>
    <p:extLst>
      <p:ext uri="{BB962C8B-B14F-4D97-AF65-F5344CB8AC3E}">
        <p14:creationId xmlns:p14="http://schemas.microsoft.com/office/powerpoint/2010/main" xmlns="" val="4217388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87D302D8-40DE-40B6-83A3-83442A8AA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7212" y="771809"/>
            <a:ext cx="10364452" cy="1393875"/>
          </a:xfrm>
        </p:spPr>
        <p:txBody>
          <a:bodyPr>
            <a:noAutofit/>
          </a:bodyPr>
          <a:lstStyle/>
          <a:p>
            <a:r>
              <a:rPr lang="en-US" sz="5400" u="sng" dirty="0"/>
              <a:t>Looking forward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6596D54-FE6A-463F-ABE0-400D96C967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3775" y="2286000"/>
            <a:ext cx="10364452" cy="4019266"/>
          </a:xfrm>
        </p:spPr>
        <p:txBody>
          <a:bodyPr>
            <a:noAutofit/>
          </a:bodyPr>
          <a:lstStyle/>
          <a:p>
            <a:pPr algn="l"/>
            <a:r>
              <a:rPr lang="en-US" sz="3200" dirty="0"/>
              <a:t>State estate and inheritance taxes may change</a:t>
            </a:r>
          </a:p>
          <a:p>
            <a:pPr algn="l"/>
            <a:r>
              <a:rPr lang="en-US" sz="3200" dirty="0"/>
              <a:t>Watch shifts in exemption amount after midterms possibly and definitely in 2025</a:t>
            </a:r>
          </a:p>
        </p:txBody>
      </p:sp>
    </p:spTree>
    <p:extLst>
      <p:ext uri="{BB962C8B-B14F-4D97-AF65-F5344CB8AC3E}">
        <p14:creationId xmlns:p14="http://schemas.microsoft.com/office/powerpoint/2010/main" xmlns="" val="2983804193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729</TotalTime>
  <Words>192</Words>
  <Application>Microsoft Office PowerPoint</Application>
  <PresentationFormat>Custom</PresentationFormat>
  <Paragraphs>31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Droplet</vt:lpstr>
      <vt:lpstr>“Tax cuts and jobs act” its impact on estate and trusts</vt:lpstr>
      <vt:lpstr>current Estate tax provisions</vt:lpstr>
      <vt:lpstr>Should gifting change?</vt:lpstr>
      <vt:lpstr>Estate plan changes - married</vt:lpstr>
      <vt:lpstr>Estate plan changes - all</vt:lpstr>
      <vt:lpstr>Income tax of trusts</vt:lpstr>
      <vt:lpstr>Looking forward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Paula</dc:creator>
  <cp:lastModifiedBy>Helen</cp:lastModifiedBy>
  <cp:revision>73</cp:revision>
  <dcterms:created xsi:type="dcterms:W3CDTF">2017-10-20T20:02:28Z</dcterms:created>
  <dcterms:modified xsi:type="dcterms:W3CDTF">2018-02-26T17:34:48Z</dcterms:modified>
</cp:coreProperties>
</file>